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sldIdLst>
    <p:sldId id="366" r:id="rId2"/>
    <p:sldId id="367" r:id="rId3"/>
    <p:sldId id="369" r:id="rId4"/>
    <p:sldId id="370" r:id="rId5"/>
    <p:sldId id="371" r:id="rId6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328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Screen_201128_18152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953" y="799108"/>
            <a:ext cx="5699175" cy="3413792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 dirty="0"/>
              <a:t>SYTGT</a:t>
            </a:r>
            <a:r>
              <a:rPr lang="en-US" dirty="0"/>
              <a:t>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5324007" y="88647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524328" y="2408686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308304" y="2499742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4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70000" lnSpcReduction="20000"/>
          </a:bodyPr>
          <a:lstStyle/>
          <a:p>
            <a:r>
              <a:rPr lang="nb-NO" sz="1200" dirty="0"/>
              <a:t>DESCRIPTION OF THE DESIRED POINTS OF IMPACT WITH WPN TYPE: </a:t>
            </a:r>
            <a:endParaRPr lang="pl-PL" sz="1200" dirty="0"/>
          </a:p>
          <a:p>
            <a:pPr algn="ctr"/>
            <a:endParaRPr lang="en-US" sz="1100" dirty="0"/>
          </a:p>
          <a:p>
            <a:pPr algn="ctr"/>
            <a:r>
              <a:rPr lang="en-US" sz="1100" dirty="0"/>
              <a:t>SYTGT0</a:t>
            </a:r>
            <a:r>
              <a:rPr lang="en-GB" sz="1100" dirty="0"/>
              <a:t>04</a:t>
            </a:r>
            <a:r>
              <a:rPr lang="pl-PL" sz="1100" b="1" dirty="0"/>
              <a:t>A </a:t>
            </a:r>
            <a:r>
              <a:rPr lang="pl-PL" sz="1200" dirty="0"/>
              <a:t>– </a:t>
            </a:r>
            <a:r>
              <a:rPr lang="en-GB" sz="1200" dirty="0"/>
              <a:t>Missile/TEL Bunkers</a:t>
            </a:r>
            <a:endParaRPr lang="pl-PL" sz="1200" dirty="0"/>
          </a:p>
          <a:p>
            <a:r>
              <a:rPr lang="pl-PL" sz="1100" dirty="0"/>
              <a:t>DPI 1 </a:t>
            </a:r>
            <a:r>
              <a:rPr lang="en-GB" sz="1100" dirty="0"/>
              <a:t>N33 20.559 E 036 21.720/2274ft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2 </a:t>
            </a:r>
            <a:r>
              <a:rPr lang="en-GB" sz="1100" dirty="0"/>
              <a:t>N33 20.560 E036 21.640/2283ft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3</a:t>
            </a:r>
            <a:r>
              <a:rPr lang="pl-PL" sz="1100" dirty="0"/>
              <a:t> </a:t>
            </a:r>
            <a:r>
              <a:rPr lang="en-GB" sz="1100" dirty="0"/>
              <a:t>N33 20.555 E036 21.555/2287ft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endParaRPr lang="pl-PL" sz="1100" dirty="0"/>
          </a:p>
          <a:p>
            <a:pPr algn="ctr"/>
            <a:r>
              <a:rPr lang="en-US" sz="1100" dirty="0"/>
              <a:t>SYTGT0</a:t>
            </a:r>
            <a:r>
              <a:rPr lang="en-GB" sz="1100" dirty="0"/>
              <a:t>04</a:t>
            </a:r>
            <a:r>
              <a:rPr lang="pl-PL" sz="1100" b="1" dirty="0"/>
              <a:t>B </a:t>
            </a:r>
            <a:r>
              <a:rPr lang="pl-PL" sz="1100" dirty="0"/>
              <a:t>– </a:t>
            </a:r>
            <a:r>
              <a:rPr lang="en-GB" sz="1100" dirty="0"/>
              <a:t>Missile/TEL Bunkers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4</a:t>
            </a:r>
            <a:r>
              <a:rPr lang="pl-PL" sz="1100" dirty="0"/>
              <a:t> </a:t>
            </a:r>
            <a:r>
              <a:rPr lang="en-GB" sz="1100" dirty="0"/>
              <a:t>N33 20.684 E036 20.286/2461ft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r>
              <a:rPr lang="pl-PL" sz="1100" dirty="0"/>
              <a:t>DPI </a:t>
            </a:r>
            <a:r>
              <a:rPr lang="en-GB" sz="1100" dirty="0"/>
              <a:t>5</a:t>
            </a:r>
            <a:r>
              <a:rPr lang="pl-PL" sz="1100" dirty="0"/>
              <a:t> </a:t>
            </a:r>
            <a:r>
              <a:rPr lang="en-GB" sz="1100" dirty="0"/>
              <a:t>N33 20.729 E036 20.174/2497ft</a:t>
            </a:r>
            <a:r>
              <a:rPr lang="pl-PL" sz="1100" dirty="0"/>
              <a:t> 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6</a:t>
            </a:r>
            <a:r>
              <a:rPr lang="pl-PL" sz="1100" dirty="0"/>
              <a:t> </a:t>
            </a:r>
            <a:r>
              <a:rPr lang="en-GB" sz="1100" dirty="0"/>
              <a:t>N3320.911 E036 20.021/2431ft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  <a:endParaRPr lang="pl-PL" sz="1100" dirty="0"/>
          </a:p>
          <a:p>
            <a:endParaRPr lang="pl-PL" sz="1100" dirty="0"/>
          </a:p>
          <a:p>
            <a:pPr algn="ctr"/>
            <a:r>
              <a:rPr lang="en-US" sz="1100" dirty="0"/>
              <a:t>SYTGT0</a:t>
            </a:r>
            <a:r>
              <a:rPr lang="en-GB" sz="1100" dirty="0"/>
              <a:t>04</a:t>
            </a:r>
            <a:r>
              <a:rPr lang="en-GB" sz="1100" b="1" dirty="0"/>
              <a:t>C</a:t>
            </a:r>
            <a:r>
              <a:rPr lang="pl-PL" sz="1100" b="1" dirty="0"/>
              <a:t> </a:t>
            </a:r>
            <a:r>
              <a:rPr lang="pl-PL" sz="1100" dirty="0"/>
              <a:t>– </a:t>
            </a:r>
            <a:r>
              <a:rPr lang="en-GB" sz="1100" dirty="0"/>
              <a:t>Missile/TEL Bunkers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7</a:t>
            </a:r>
            <a:r>
              <a:rPr lang="pl-PL" sz="1100" dirty="0"/>
              <a:t> </a:t>
            </a:r>
            <a:r>
              <a:rPr lang="en-GB" sz="1100" dirty="0"/>
              <a:t>N33 20.661 E036 19.515/2589ft</a:t>
            </a:r>
            <a:r>
              <a:rPr lang="pl-PL" sz="1100" dirty="0"/>
              <a:t> 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8</a:t>
            </a:r>
            <a:r>
              <a:rPr lang="pl-PL" sz="1100" dirty="0"/>
              <a:t> </a:t>
            </a:r>
            <a:r>
              <a:rPr lang="en-GB" sz="1100" dirty="0"/>
              <a:t>N33 21.008 E036 19.254/2539ft</a:t>
            </a:r>
            <a:r>
              <a:rPr lang="pl-PL" sz="1100" dirty="0"/>
              <a:t> /</a:t>
            </a:r>
            <a:r>
              <a:rPr lang="nb-NO" sz="1100" dirty="0"/>
              <a:t>(2000 Ibs bomb)</a:t>
            </a:r>
            <a:endParaRPr lang="pl-PL" sz="1100" dirty="0"/>
          </a:p>
          <a:p>
            <a:r>
              <a:rPr lang="pl-PL" sz="1100" dirty="0"/>
              <a:t>DPI </a:t>
            </a:r>
            <a:r>
              <a:rPr lang="en-GB" sz="1100" dirty="0"/>
              <a:t>9</a:t>
            </a:r>
            <a:r>
              <a:rPr lang="pl-PL" sz="1100" dirty="0"/>
              <a:t> </a:t>
            </a:r>
            <a:r>
              <a:rPr lang="en-GB" sz="1100" dirty="0"/>
              <a:t>N33 21.050 E036 19.573/2503ft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r>
              <a:rPr lang="pl-PL" sz="1100" dirty="0"/>
              <a:t>DPI </a:t>
            </a:r>
            <a:r>
              <a:rPr lang="en-GB" sz="1100" dirty="0"/>
              <a:t>10</a:t>
            </a:r>
            <a:r>
              <a:rPr lang="pl-PL" sz="1100" dirty="0"/>
              <a:t> </a:t>
            </a:r>
            <a:r>
              <a:rPr lang="en-GB" sz="1100" dirty="0"/>
              <a:t>N33 21.058 E036 19.626/2493ft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endParaRPr lang="nb-NO" sz="1100" dirty="0"/>
          </a:p>
          <a:p>
            <a:pPr algn="ctr"/>
            <a:r>
              <a:rPr lang="en-US" sz="1100" dirty="0"/>
              <a:t>SYTGT0</a:t>
            </a:r>
            <a:r>
              <a:rPr lang="en-GB" sz="1100" dirty="0"/>
              <a:t>04</a:t>
            </a:r>
            <a:r>
              <a:rPr lang="en-GB" sz="1100" b="1" dirty="0"/>
              <a:t>D</a:t>
            </a:r>
            <a:r>
              <a:rPr lang="pl-PL" sz="1100" b="1" dirty="0"/>
              <a:t> </a:t>
            </a:r>
            <a:r>
              <a:rPr lang="pl-PL" sz="1100" dirty="0"/>
              <a:t>– </a:t>
            </a:r>
            <a:r>
              <a:rPr lang="en-GB" sz="1100" dirty="0"/>
              <a:t>Regiment HQ</a:t>
            </a:r>
          </a:p>
          <a:p>
            <a:r>
              <a:rPr lang="pl-PL" sz="1100" dirty="0"/>
              <a:t>DPI </a:t>
            </a:r>
            <a:r>
              <a:rPr lang="en-GB" sz="1100" dirty="0"/>
              <a:t>11</a:t>
            </a:r>
            <a:r>
              <a:rPr lang="pl-PL" sz="1100" dirty="0"/>
              <a:t> </a:t>
            </a:r>
            <a:r>
              <a:rPr lang="en-GB" sz="1100" dirty="0"/>
              <a:t>N33 20.591 E036 21.839/2257ft</a:t>
            </a:r>
            <a:r>
              <a:rPr lang="pl-PL" sz="1100" dirty="0"/>
              <a:t>/</a:t>
            </a:r>
            <a:r>
              <a:rPr lang="nb-NO" sz="1100" dirty="0"/>
              <a:t>(2000 Ibs bomb)</a:t>
            </a:r>
          </a:p>
          <a:p>
            <a:endParaRPr lang="pl-PL" sz="1100" dirty="0"/>
          </a:p>
          <a:p>
            <a:endParaRPr lang="pl-PL" sz="1100" dirty="0"/>
          </a:p>
          <a:p>
            <a:endParaRPr lang="pl-PL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227934"/>
            <a:ext cx="5724128" cy="79208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endParaRPr lang="nb-NO" sz="1200" dirty="0"/>
          </a:p>
        </p:txBody>
      </p:sp>
      <p:sp>
        <p:nvSpPr>
          <p:cNvPr id="60" name="Prostokąt 59"/>
          <p:cNvSpPr/>
          <p:nvPr/>
        </p:nvSpPr>
        <p:spPr>
          <a:xfrm>
            <a:off x="179512" y="2571750"/>
            <a:ext cx="720080" cy="428628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66" name="Łącznik prosty ze strzałką 65"/>
          <p:cNvCxnSpPr>
            <a:stCxn id="67" idx="2"/>
          </p:cNvCxnSpPr>
          <p:nvPr/>
        </p:nvCxnSpPr>
        <p:spPr>
          <a:xfrm flipH="1">
            <a:off x="683569" y="1273896"/>
            <a:ext cx="1974804" cy="1297854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Prostokąt 66"/>
          <p:cNvSpPr/>
          <p:nvPr/>
        </p:nvSpPr>
        <p:spPr>
          <a:xfrm>
            <a:off x="2051720" y="1059582"/>
            <a:ext cx="1213306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GB" sz="1000" dirty="0">
                <a:solidFill>
                  <a:sysClr val="windowText" lastClr="000000"/>
                </a:solidFill>
              </a:rPr>
              <a:t>Missile Bunkers</a:t>
            </a:r>
            <a:endParaRPr lang="pl-PL" sz="1000" dirty="0">
              <a:solidFill>
                <a:sysClr val="windowText" lastClr="000000"/>
              </a:solidFill>
            </a:endParaRPr>
          </a:p>
        </p:txBody>
      </p:sp>
      <p:cxnSp>
        <p:nvCxnSpPr>
          <p:cNvPr id="73" name="Łącznik prosty ze strzałką 72"/>
          <p:cNvCxnSpPr/>
          <p:nvPr/>
        </p:nvCxnSpPr>
        <p:spPr>
          <a:xfrm>
            <a:off x="2699792" y="1275606"/>
            <a:ext cx="648072" cy="792088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Prostokąt 59"/>
          <p:cNvSpPr/>
          <p:nvPr/>
        </p:nvSpPr>
        <p:spPr>
          <a:xfrm>
            <a:off x="4377727" y="1635645"/>
            <a:ext cx="1346401" cy="1249415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Prostokąt 59"/>
          <p:cNvSpPr/>
          <p:nvPr/>
        </p:nvSpPr>
        <p:spPr>
          <a:xfrm>
            <a:off x="3059832" y="2139702"/>
            <a:ext cx="1008112" cy="648072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61" name="Łącznik prosty ze strzałką 72"/>
          <p:cNvCxnSpPr/>
          <p:nvPr/>
        </p:nvCxnSpPr>
        <p:spPr>
          <a:xfrm>
            <a:off x="2699792" y="1275606"/>
            <a:ext cx="1800200" cy="792088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Prostokąt 66"/>
          <p:cNvSpPr/>
          <p:nvPr/>
        </p:nvSpPr>
        <p:spPr>
          <a:xfrm>
            <a:off x="1187624" y="3651870"/>
            <a:ext cx="864096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GB" sz="1000" dirty="0">
                <a:solidFill>
                  <a:sysClr val="windowText" lastClr="000000"/>
                </a:solidFill>
              </a:rPr>
              <a:t>Regiment HQ</a:t>
            </a:r>
            <a:endParaRPr lang="pl-PL" sz="1000" dirty="0">
              <a:solidFill>
                <a:sysClr val="windowText" lastClr="000000"/>
              </a:solidFill>
            </a:endParaRPr>
          </a:p>
        </p:txBody>
      </p:sp>
      <p:cxnSp>
        <p:nvCxnSpPr>
          <p:cNvPr id="69" name="Łącznik prosty ze strzałką 72"/>
          <p:cNvCxnSpPr/>
          <p:nvPr/>
        </p:nvCxnSpPr>
        <p:spPr>
          <a:xfrm flipH="1" flipV="1">
            <a:off x="971600" y="3147814"/>
            <a:ext cx="648072" cy="504056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7A68C27-E00E-412B-BFCE-B7403ED84877}"/>
              </a:ext>
            </a:extLst>
          </p:cNvPr>
          <p:cNvGrpSpPr/>
          <p:nvPr/>
        </p:nvGrpSpPr>
        <p:grpSpPr>
          <a:xfrm>
            <a:off x="339960" y="2807517"/>
            <a:ext cx="290734" cy="215444"/>
            <a:chOff x="2386675" y="2223907"/>
            <a:chExt cx="382054" cy="311236"/>
          </a:xfrm>
        </p:grpSpPr>
        <p:sp>
          <p:nvSpPr>
            <p:cNvPr id="58" name="TekstSylinder 9">
              <a:extLst>
                <a:ext uri="{FF2B5EF4-FFF2-40B4-BE49-F238E27FC236}">
                  <a16:creationId xmlns:a16="http://schemas.microsoft.com/office/drawing/2014/main" id="{A0C6848A-0BB7-4F9D-AEB7-5B9CE2F9FDB5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C29025FB-8C94-4A1A-BF82-9891E6E33C0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7E6D00D5-8988-44BA-A77E-8310D0F1DDA7}"/>
              </a:ext>
            </a:extLst>
          </p:cNvPr>
          <p:cNvGrpSpPr/>
          <p:nvPr/>
        </p:nvGrpSpPr>
        <p:grpSpPr>
          <a:xfrm>
            <a:off x="508235" y="2761480"/>
            <a:ext cx="290734" cy="215444"/>
            <a:chOff x="2386675" y="2223907"/>
            <a:chExt cx="382054" cy="311236"/>
          </a:xfrm>
        </p:grpSpPr>
        <p:sp>
          <p:nvSpPr>
            <p:cNvPr id="63" name="TekstSylinder 9">
              <a:extLst>
                <a:ext uri="{FF2B5EF4-FFF2-40B4-BE49-F238E27FC236}">
                  <a16:creationId xmlns:a16="http://schemas.microsoft.com/office/drawing/2014/main" id="{135A7AD1-5D61-466C-A334-316D1F7E4E56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39545AB5-AC85-4940-99B9-7B393F78AC8F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F69019D9-DC80-4C2E-9B19-410594CD96FA}"/>
              </a:ext>
            </a:extLst>
          </p:cNvPr>
          <p:cNvGrpSpPr/>
          <p:nvPr/>
        </p:nvGrpSpPr>
        <p:grpSpPr>
          <a:xfrm>
            <a:off x="676307" y="2701422"/>
            <a:ext cx="290734" cy="215444"/>
            <a:chOff x="2386675" y="2223907"/>
            <a:chExt cx="382054" cy="311236"/>
          </a:xfrm>
        </p:grpSpPr>
        <p:sp>
          <p:nvSpPr>
            <p:cNvPr id="70" name="TekstSylinder 9">
              <a:extLst>
                <a:ext uri="{FF2B5EF4-FFF2-40B4-BE49-F238E27FC236}">
                  <a16:creationId xmlns:a16="http://schemas.microsoft.com/office/drawing/2014/main" id="{1008A651-38F2-4327-BBF9-9F7E2908BF08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71" name="Isosceles Triangle 70">
              <a:extLst>
                <a:ext uri="{FF2B5EF4-FFF2-40B4-BE49-F238E27FC236}">
                  <a16:creationId xmlns:a16="http://schemas.microsoft.com/office/drawing/2014/main" id="{CF5E6A64-451A-446B-9372-7B6FABB16179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155CDC1-ED8E-4CF4-9EB9-F06EB672BB03}"/>
              </a:ext>
            </a:extLst>
          </p:cNvPr>
          <p:cNvGrpSpPr/>
          <p:nvPr/>
        </p:nvGrpSpPr>
        <p:grpSpPr>
          <a:xfrm>
            <a:off x="811505" y="2968084"/>
            <a:ext cx="384170" cy="215444"/>
            <a:chOff x="2386675" y="2223907"/>
            <a:chExt cx="504838" cy="311236"/>
          </a:xfrm>
        </p:grpSpPr>
        <p:sp>
          <p:nvSpPr>
            <p:cNvPr id="74" name="TekstSylinder 9">
              <a:extLst>
                <a:ext uri="{FF2B5EF4-FFF2-40B4-BE49-F238E27FC236}">
                  <a16:creationId xmlns:a16="http://schemas.microsoft.com/office/drawing/2014/main" id="{776A933D-5140-4D32-9D71-7921E11B08C6}"/>
                </a:ext>
              </a:extLst>
            </p:cNvPr>
            <p:cNvSpPr txBox="1"/>
            <p:nvPr/>
          </p:nvSpPr>
          <p:spPr>
            <a:xfrm>
              <a:off x="2386675" y="2223907"/>
              <a:ext cx="504838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11</a:t>
              </a:r>
            </a:p>
          </p:txBody>
        </p:sp>
        <p:sp>
          <p:nvSpPr>
            <p:cNvPr id="75" name="Isosceles Triangle 74">
              <a:extLst>
                <a:ext uri="{FF2B5EF4-FFF2-40B4-BE49-F238E27FC236}">
                  <a16:creationId xmlns:a16="http://schemas.microsoft.com/office/drawing/2014/main" id="{7AA0FFDB-8272-486F-A674-908AE74F121E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715CA013-4C0B-4572-8EFA-504E87CF80CD}"/>
              </a:ext>
            </a:extLst>
          </p:cNvPr>
          <p:cNvGrpSpPr/>
          <p:nvPr/>
        </p:nvGrpSpPr>
        <p:grpSpPr>
          <a:xfrm>
            <a:off x="3090421" y="2340176"/>
            <a:ext cx="441516" cy="219094"/>
            <a:chOff x="2386675" y="2223907"/>
            <a:chExt cx="382054" cy="210628"/>
          </a:xfrm>
        </p:grpSpPr>
        <p:sp>
          <p:nvSpPr>
            <p:cNvPr id="77" name="TekstSylinder 9">
              <a:extLst>
                <a:ext uri="{FF2B5EF4-FFF2-40B4-BE49-F238E27FC236}">
                  <a16:creationId xmlns:a16="http://schemas.microsoft.com/office/drawing/2014/main" id="{0DFE1D2A-72C8-4C27-B736-E2754FF108E1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78" name="Isosceles Triangle 77">
              <a:extLst>
                <a:ext uri="{FF2B5EF4-FFF2-40B4-BE49-F238E27FC236}">
                  <a16:creationId xmlns:a16="http://schemas.microsoft.com/office/drawing/2014/main" id="{ACE530F7-1D2F-412B-A6A5-544DDD94E311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D24A430-815A-4081-A9FD-413391749330}"/>
              </a:ext>
            </a:extLst>
          </p:cNvPr>
          <p:cNvGrpSpPr/>
          <p:nvPr/>
        </p:nvGrpSpPr>
        <p:grpSpPr>
          <a:xfrm>
            <a:off x="3254101" y="2185391"/>
            <a:ext cx="441516" cy="219094"/>
            <a:chOff x="2386675" y="2223907"/>
            <a:chExt cx="382054" cy="210628"/>
          </a:xfrm>
        </p:grpSpPr>
        <p:sp>
          <p:nvSpPr>
            <p:cNvPr id="80" name="TekstSylinder 9">
              <a:extLst>
                <a:ext uri="{FF2B5EF4-FFF2-40B4-BE49-F238E27FC236}">
                  <a16:creationId xmlns:a16="http://schemas.microsoft.com/office/drawing/2014/main" id="{A48AB602-446E-4755-BF0A-04CDE19515E0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E43795DC-B4CC-453B-B59C-5AC962B77F37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E607E06-DED3-4EF1-AD77-CE1AE57364A5}"/>
              </a:ext>
            </a:extLst>
          </p:cNvPr>
          <p:cNvGrpSpPr/>
          <p:nvPr/>
        </p:nvGrpSpPr>
        <p:grpSpPr>
          <a:xfrm>
            <a:off x="3358951" y="2299360"/>
            <a:ext cx="441516" cy="341757"/>
            <a:chOff x="2274319" y="2290519"/>
            <a:chExt cx="382054" cy="328551"/>
          </a:xfrm>
        </p:grpSpPr>
        <p:sp>
          <p:nvSpPr>
            <p:cNvPr id="83" name="TekstSylinder 9">
              <a:extLst>
                <a:ext uri="{FF2B5EF4-FFF2-40B4-BE49-F238E27FC236}">
                  <a16:creationId xmlns:a16="http://schemas.microsoft.com/office/drawing/2014/main" id="{DA0E733B-2C7B-45A2-B27C-4CA803D455B6}"/>
                </a:ext>
              </a:extLst>
            </p:cNvPr>
            <p:cNvSpPr txBox="1"/>
            <p:nvPr/>
          </p:nvSpPr>
          <p:spPr>
            <a:xfrm>
              <a:off x="2274319" y="2411951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id="{1EA98A25-DC0C-4459-8CFD-5C5A3AD3516A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D218C7A2-EC17-48B1-83AF-68847216FA30}"/>
              </a:ext>
            </a:extLst>
          </p:cNvPr>
          <p:cNvGrpSpPr/>
          <p:nvPr/>
        </p:nvGrpSpPr>
        <p:grpSpPr>
          <a:xfrm>
            <a:off x="4747967" y="1747065"/>
            <a:ext cx="441516" cy="215444"/>
            <a:chOff x="2395790" y="2276040"/>
            <a:chExt cx="382054" cy="207119"/>
          </a:xfrm>
        </p:grpSpPr>
        <p:sp>
          <p:nvSpPr>
            <p:cNvPr id="89" name="TekstSylinder 9">
              <a:extLst>
                <a:ext uri="{FF2B5EF4-FFF2-40B4-BE49-F238E27FC236}">
                  <a16:creationId xmlns:a16="http://schemas.microsoft.com/office/drawing/2014/main" id="{2C1FF0B4-ABBC-495D-BBC4-D18DC8EBADC5}"/>
                </a:ext>
              </a:extLst>
            </p:cNvPr>
            <p:cNvSpPr txBox="1"/>
            <p:nvPr/>
          </p:nvSpPr>
          <p:spPr>
            <a:xfrm>
              <a:off x="2395790" y="2276040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90" name="Isosceles Triangle 89">
              <a:extLst>
                <a:ext uri="{FF2B5EF4-FFF2-40B4-BE49-F238E27FC236}">
                  <a16:creationId xmlns:a16="http://schemas.microsoft.com/office/drawing/2014/main" id="{AE37C5EB-E064-4B01-9152-1946B06894A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5FA46128-4C2D-4FA7-9A51-C0C44D0E54EF}"/>
              </a:ext>
            </a:extLst>
          </p:cNvPr>
          <p:cNvGrpSpPr/>
          <p:nvPr/>
        </p:nvGrpSpPr>
        <p:grpSpPr>
          <a:xfrm>
            <a:off x="5405225" y="2232452"/>
            <a:ext cx="441516" cy="312733"/>
            <a:chOff x="2276771" y="2133886"/>
            <a:chExt cx="382054" cy="300649"/>
          </a:xfrm>
        </p:grpSpPr>
        <p:sp>
          <p:nvSpPr>
            <p:cNvPr id="92" name="TekstSylinder 9">
              <a:extLst>
                <a:ext uri="{FF2B5EF4-FFF2-40B4-BE49-F238E27FC236}">
                  <a16:creationId xmlns:a16="http://schemas.microsoft.com/office/drawing/2014/main" id="{F08D981B-1BDD-4C43-940C-25447BEEB637}"/>
                </a:ext>
              </a:extLst>
            </p:cNvPr>
            <p:cNvSpPr txBox="1"/>
            <p:nvPr/>
          </p:nvSpPr>
          <p:spPr>
            <a:xfrm>
              <a:off x="2276771" y="2133886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D6191E46-4D91-4F4A-B701-B0572D0ED439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33E9CD06-102A-4F28-ADD2-C9081CB733E0}"/>
              </a:ext>
            </a:extLst>
          </p:cNvPr>
          <p:cNvGrpSpPr/>
          <p:nvPr/>
        </p:nvGrpSpPr>
        <p:grpSpPr>
          <a:xfrm>
            <a:off x="4977401" y="2623072"/>
            <a:ext cx="295619" cy="178912"/>
            <a:chOff x="2396290" y="2149644"/>
            <a:chExt cx="440557" cy="284891"/>
          </a:xfrm>
        </p:grpSpPr>
        <p:sp>
          <p:nvSpPr>
            <p:cNvPr id="104" name="TekstSylinder 9">
              <a:extLst>
                <a:ext uri="{FF2B5EF4-FFF2-40B4-BE49-F238E27FC236}">
                  <a16:creationId xmlns:a16="http://schemas.microsoft.com/office/drawing/2014/main" id="{F4C9A7A7-2DAE-4207-B7ED-4E64E0B42030}"/>
                </a:ext>
              </a:extLst>
            </p:cNvPr>
            <p:cNvSpPr txBox="1"/>
            <p:nvPr/>
          </p:nvSpPr>
          <p:spPr>
            <a:xfrm>
              <a:off x="2454793" y="2149644"/>
              <a:ext cx="382054" cy="207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9</a:t>
              </a:r>
            </a:p>
          </p:txBody>
        </p:sp>
        <p:sp>
          <p:nvSpPr>
            <p:cNvPr id="105" name="Isosceles Triangle 104">
              <a:extLst>
                <a:ext uri="{FF2B5EF4-FFF2-40B4-BE49-F238E27FC236}">
                  <a16:creationId xmlns:a16="http://schemas.microsoft.com/office/drawing/2014/main" id="{B5061E25-6E18-43F8-9908-836A17734FA6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55FB2968-C914-4531-BF7E-451B64CE48F2}"/>
              </a:ext>
            </a:extLst>
          </p:cNvPr>
          <p:cNvGrpSpPr/>
          <p:nvPr/>
        </p:nvGrpSpPr>
        <p:grpSpPr>
          <a:xfrm>
            <a:off x="4688955" y="2593698"/>
            <a:ext cx="348283" cy="259037"/>
            <a:chOff x="1739301" y="1860200"/>
            <a:chExt cx="519041" cy="412479"/>
          </a:xfrm>
        </p:grpSpPr>
        <p:sp>
          <p:nvSpPr>
            <p:cNvPr id="107" name="TekstSylinder 9">
              <a:extLst>
                <a:ext uri="{FF2B5EF4-FFF2-40B4-BE49-F238E27FC236}">
                  <a16:creationId xmlns:a16="http://schemas.microsoft.com/office/drawing/2014/main" id="{73E6160A-3305-4A21-A4C4-3430E4836BF4}"/>
                </a:ext>
              </a:extLst>
            </p:cNvPr>
            <p:cNvSpPr txBox="1"/>
            <p:nvPr/>
          </p:nvSpPr>
          <p:spPr>
            <a:xfrm>
              <a:off x="1739301" y="1860200"/>
              <a:ext cx="519041" cy="343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10</a:t>
              </a:r>
            </a:p>
          </p:txBody>
        </p:sp>
        <p:sp>
          <p:nvSpPr>
            <p:cNvPr id="108" name="Isosceles Triangle 107">
              <a:extLst>
                <a:ext uri="{FF2B5EF4-FFF2-40B4-BE49-F238E27FC236}">
                  <a16:creationId xmlns:a16="http://schemas.microsoft.com/office/drawing/2014/main" id="{D600A679-4FE5-49A9-94E2-236F2DF887B0}"/>
                </a:ext>
              </a:extLst>
            </p:cNvPr>
            <p:cNvSpPr/>
            <p:nvPr/>
          </p:nvSpPr>
          <p:spPr>
            <a:xfrm>
              <a:off x="2020484" y="2128663"/>
              <a:ext cx="144015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creen_201128_18161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7655" y="805458"/>
            <a:ext cx="4625403" cy="3301377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 dirty="0"/>
              <a:t>SYTGT</a:t>
            </a:r>
            <a:r>
              <a:rPr lang="en-US" dirty="0"/>
              <a:t>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1403648" y="2931790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pl-PL" sz="1200" b="1" dirty="0">
                <a:solidFill>
                  <a:schemeClr val="tx1"/>
                </a:solidFill>
              </a:rPr>
              <a:t>A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4696699" y="771550"/>
            <a:ext cx="4427984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788024" y="987574"/>
            <a:ext cx="41764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SYTGT0</a:t>
            </a:r>
            <a:r>
              <a:rPr lang="en-GB" sz="1000" dirty="0"/>
              <a:t>04A</a:t>
            </a:r>
            <a:r>
              <a:rPr lang="pl-PL" sz="1000" dirty="0"/>
              <a:t> </a:t>
            </a:r>
            <a:endParaRPr lang="en-GB" sz="1000" dirty="0"/>
          </a:p>
          <a:p>
            <a:endParaRPr lang="en-GB" sz="1000" dirty="0"/>
          </a:p>
          <a:p>
            <a:r>
              <a:rPr lang="pl-PL" sz="1000" dirty="0"/>
              <a:t>3 </a:t>
            </a:r>
            <a:r>
              <a:rPr lang="en-GB" sz="1000" dirty="0"/>
              <a:t>x Missile and TEL Vehicle Bunkers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DPIs 1-</a:t>
            </a:r>
            <a:r>
              <a:rPr lang="en-GB" sz="1000" dirty="0"/>
              <a:t>3</a:t>
            </a:r>
            <a:r>
              <a:rPr lang="pl-PL" sz="1000" dirty="0"/>
              <a:t> 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through 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bunker structure and contents</a:t>
            </a:r>
            <a:r>
              <a:rPr lang="pl-PL" sz="1000" dirty="0"/>
              <a:t>. </a:t>
            </a:r>
          </a:p>
        </p:txBody>
      </p:sp>
      <p:sp>
        <p:nvSpPr>
          <p:cNvPr id="40" name="Pil opp 2"/>
          <p:cNvSpPr/>
          <p:nvPr/>
        </p:nvSpPr>
        <p:spPr>
          <a:xfrm rot="20091917">
            <a:off x="4211960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8B85DD2-FAC2-4A7E-8B0B-4BF726FD633C}"/>
              </a:ext>
            </a:extLst>
          </p:cNvPr>
          <p:cNvGrpSpPr/>
          <p:nvPr/>
        </p:nvGrpSpPr>
        <p:grpSpPr>
          <a:xfrm>
            <a:off x="1120733" y="2031980"/>
            <a:ext cx="290734" cy="215444"/>
            <a:chOff x="2386675" y="2223907"/>
            <a:chExt cx="382054" cy="311236"/>
          </a:xfrm>
        </p:grpSpPr>
        <p:sp>
          <p:nvSpPr>
            <p:cNvPr id="22" name="TekstSylinder 9">
              <a:extLst>
                <a:ext uri="{FF2B5EF4-FFF2-40B4-BE49-F238E27FC236}">
                  <a16:creationId xmlns:a16="http://schemas.microsoft.com/office/drawing/2014/main" id="{F03E96ED-0FFC-4473-8B5B-FDB15BD6A339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D0C11DAD-6F27-4839-9DC8-A2752B2DF5AF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73747B-CCF8-4EB3-87A1-5FD59C2FC5EA}"/>
              </a:ext>
            </a:extLst>
          </p:cNvPr>
          <p:cNvGrpSpPr/>
          <p:nvPr/>
        </p:nvGrpSpPr>
        <p:grpSpPr>
          <a:xfrm>
            <a:off x="2699792" y="1855510"/>
            <a:ext cx="290734" cy="215444"/>
            <a:chOff x="2386675" y="2223907"/>
            <a:chExt cx="382054" cy="311236"/>
          </a:xfrm>
        </p:grpSpPr>
        <p:sp>
          <p:nvSpPr>
            <p:cNvPr id="25" name="TekstSylinder 9">
              <a:extLst>
                <a:ext uri="{FF2B5EF4-FFF2-40B4-BE49-F238E27FC236}">
                  <a16:creationId xmlns:a16="http://schemas.microsoft.com/office/drawing/2014/main" id="{93E31014-2427-4DC4-82B7-76620F1A61A6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5E8C7B4A-9BEE-4BE5-930F-B2D910211514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4720C2-354E-48A9-8819-839341A078AA}"/>
              </a:ext>
            </a:extLst>
          </p:cNvPr>
          <p:cNvGrpSpPr/>
          <p:nvPr/>
        </p:nvGrpSpPr>
        <p:grpSpPr>
          <a:xfrm>
            <a:off x="3880924" y="1686176"/>
            <a:ext cx="290734" cy="215444"/>
            <a:chOff x="2386675" y="2223907"/>
            <a:chExt cx="382054" cy="311236"/>
          </a:xfrm>
        </p:grpSpPr>
        <p:sp>
          <p:nvSpPr>
            <p:cNvPr id="28" name="TekstSylinder 9">
              <a:extLst>
                <a:ext uri="{FF2B5EF4-FFF2-40B4-BE49-F238E27FC236}">
                  <a16:creationId xmlns:a16="http://schemas.microsoft.com/office/drawing/2014/main" id="{0DC8B842-8041-4184-B9C2-280FEF4C13E4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9755C9A5-E7E6-4C12-B0D1-6D686197EFE0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Screen_201128_18164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8108" y="828824"/>
            <a:ext cx="6983493" cy="415592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 dirty="0"/>
              <a:t>SYTGT</a:t>
            </a:r>
            <a:r>
              <a:rPr lang="en-US" dirty="0"/>
              <a:t>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3347864" y="3579862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en-GB" sz="1200" b="1" dirty="0">
                <a:solidFill>
                  <a:schemeClr val="tx1"/>
                </a:solidFill>
              </a:rPr>
              <a:t>B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37" name="Prostokąt 36"/>
          <p:cNvSpPr/>
          <p:nvPr/>
        </p:nvSpPr>
        <p:spPr>
          <a:xfrm>
            <a:off x="7164288" y="771550"/>
            <a:ext cx="1960394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20091917">
            <a:off x="4211960" y="987574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36296" y="843559"/>
            <a:ext cx="1800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SYTGT0</a:t>
            </a:r>
            <a:r>
              <a:rPr lang="en-GB" sz="1000" dirty="0"/>
              <a:t>04B</a:t>
            </a:r>
          </a:p>
          <a:p>
            <a:endParaRPr lang="en-GB" sz="1000" dirty="0"/>
          </a:p>
          <a:p>
            <a:r>
              <a:rPr lang="pl-PL" sz="1000" dirty="0"/>
              <a:t>3 </a:t>
            </a:r>
            <a:r>
              <a:rPr lang="en-GB" sz="1000" dirty="0"/>
              <a:t>x Missile and TEL Vehicle Bunkers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DPIs </a:t>
            </a:r>
            <a:r>
              <a:rPr lang="en-GB" sz="1000" dirty="0"/>
              <a:t>4-6</a:t>
            </a:r>
            <a:r>
              <a:rPr lang="pl-PL" sz="1000" dirty="0"/>
              <a:t> 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through 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bunker structure and contents</a:t>
            </a:r>
            <a:r>
              <a:rPr lang="pl-PL" sz="1000" dirty="0"/>
              <a:t>.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62B16D0-CAE9-4DEF-AED4-93E2B895882F}"/>
              </a:ext>
            </a:extLst>
          </p:cNvPr>
          <p:cNvGrpSpPr/>
          <p:nvPr/>
        </p:nvGrpSpPr>
        <p:grpSpPr>
          <a:xfrm>
            <a:off x="2699792" y="2327178"/>
            <a:ext cx="290734" cy="215444"/>
            <a:chOff x="2386675" y="2223907"/>
            <a:chExt cx="382054" cy="311236"/>
          </a:xfrm>
        </p:grpSpPr>
        <p:sp>
          <p:nvSpPr>
            <p:cNvPr id="19" name="TekstSylinder 9">
              <a:extLst>
                <a:ext uri="{FF2B5EF4-FFF2-40B4-BE49-F238E27FC236}">
                  <a16:creationId xmlns:a16="http://schemas.microsoft.com/office/drawing/2014/main" id="{E517D7EE-2385-42FD-9252-DB25207A8C53}"/>
                </a:ext>
              </a:extLst>
            </p:cNvPr>
            <p:cNvSpPr txBox="1"/>
            <p:nvPr/>
          </p:nvSpPr>
          <p:spPr>
            <a:xfrm>
              <a:off x="2386675" y="2223907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18F0056A-3DA2-4A6A-9569-0B633DCD1393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09D4940-6EEC-4A46-94FF-27D8DA6411A7}"/>
              </a:ext>
            </a:extLst>
          </p:cNvPr>
          <p:cNvGrpSpPr/>
          <p:nvPr/>
        </p:nvGrpSpPr>
        <p:grpSpPr>
          <a:xfrm>
            <a:off x="4350331" y="2188586"/>
            <a:ext cx="308321" cy="215444"/>
            <a:chOff x="2396290" y="2269915"/>
            <a:chExt cx="405165" cy="311236"/>
          </a:xfrm>
        </p:grpSpPr>
        <p:sp>
          <p:nvSpPr>
            <p:cNvPr id="29" name="TekstSylinder 9">
              <a:extLst>
                <a:ext uri="{FF2B5EF4-FFF2-40B4-BE49-F238E27FC236}">
                  <a16:creationId xmlns:a16="http://schemas.microsoft.com/office/drawing/2014/main" id="{0C8412D0-2E84-4962-BAE7-3B907D09534A}"/>
                </a:ext>
              </a:extLst>
            </p:cNvPr>
            <p:cNvSpPr txBox="1"/>
            <p:nvPr/>
          </p:nvSpPr>
          <p:spPr>
            <a:xfrm>
              <a:off x="2419401" y="2269915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98CAA394-5D66-40F8-BA3C-71523A2512EC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Screen_201128_18172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700" y="858292"/>
            <a:ext cx="5948142" cy="4159572"/>
          </a:xfrm>
          <a:prstGeom prst="rect">
            <a:avLst/>
          </a:prstGeom>
        </p:spPr>
      </p:pic>
      <p:sp>
        <p:nvSpPr>
          <p:cNvPr id="37" name="Prostokąt 36"/>
          <p:cNvSpPr/>
          <p:nvPr/>
        </p:nvSpPr>
        <p:spPr>
          <a:xfrm>
            <a:off x="5979964" y="771550"/>
            <a:ext cx="3164035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84168" y="843559"/>
            <a:ext cx="295232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SYTGT0</a:t>
            </a:r>
            <a:r>
              <a:rPr lang="en-GB" sz="1000" dirty="0"/>
              <a:t>04B</a:t>
            </a:r>
          </a:p>
          <a:p>
            <a:endParaRPr lang="en-GB" sz="1000" dirty="0"/>
          </a:p>
          <a:p>
            <a:r>
              <a:rPr lang="pl-PL" sz="1000" dirty="0"/>
              <a:t>3 </a:t>
            </a:r>
            <a:r>
              <a:rPr lang="en-GB" sz="1000" dirty="0"/>
              <a:t>x Missile and TEL Vehicle Bunkers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DPIs </a:t>
            </a:r>
            <a:r>
              <a:rPr lang="en-GB" sz="1000" dirty="0"/>
              <a:t>7-10</a:t>
            </a:r>
            <a:r>
              <a:rPr lang="pl-PL" sz="1000" dirty="0"/>
              <a:t> 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through 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bunker structure and contents</a:t>
            </a:r>
            <a:r>
              <a:rPr lang="pl-PL" sz="1000" dirty="0"/>
              <a:t>. 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 dirty="0"/>
              <a:t>SYTGT</a:t>
            </a:r>
            <a:r>
              <a:rPr lang="en-US" dirty="0"/>
              <a:t>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1115616" y="408391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en-GB" sz="1200" b="1" dirty="0">
                <a:solidFill>
                  <a:schemeClr val="tx1"/>
                </a:solidFill>
              </a:rPr>
              <a:t>C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17281706">
            <a:off x="5404389" y="979245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103882F-7CD8-4DFF-8256-3D0F922816BA}"/>
              </a:ext>
            </a:extLst>
          </p:cNvPr>
          <p:cNvGrpSpPr/>
          <p:nvPr/>
        </p:nvGrpSpPr>
        <p:grpSpPr>
          <a:xfrm>
            <a:off x="1266948" y="1924258"/>
            <a:ext cx="290734" cy="232087"/>
            <a:chOff x="2396289" y="2099256"/>
            <a:chExt cx="382054" cy="335279"/>
          </a:xfrm>
        </p:grpSpPr>
        <p:sp>
          <p:nvSpPr>
            <p:cNvPr id="29" name="TekstSylinder 9">
              <a:extLst>
                <a:ext uri="{FF2B5EF4-FFF2-40B4-BE49-F238E27FC236}">
                  <a16:creationId xmlns:a16="http://schemas.microsoft.com/office/drawing/2014/main" id="{D9B411E9-19CD-42A0-914F-AE3DB29ACBE8}"/>
                </a:ext>
              </a:extLst>
            </p:cNvPr>
            <p:cNvSpPr txBox="1"/>
            <p:nvPr/>
          </p:nvSpPr>
          <p:spPr>
            <a:xfrm>
              <a:off x="2396289" y="2099256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899B5F37-EA76-4DB4-A736-FEA560652E53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89981A4-D89A-49A9-92E5-ED80E08F9152}"/>
              </a:ext>
            </a:extLst>
          </p:cNvPr>
          <p:cNvGrpSpPr/>
          <p:nvPr/>
        </p:nvGrpSpPr>
        <p:grpSpPr>
          <a:xfrm>
            <a:off x="5148064" y="1900730"/>
            <a:ext cx="290734" cy="232087"/>
            <a:chOff x="2396289" y="2099256"/>
            <a:chExt cx="382054" cy="335279"/>
          </a:xfrm>
        </p:grpSpPr>
        <p:sp>
          <p:nvSpPr>
            <p:cNvPr id="32" name="TekstSylinder 9">
              <a:extLst>
                <a:ext uri="{FF2B5EF4-FFF2-40B4-BE49-F238E27FC236}">
                  <a16:creationId xmlns:a16="http://schemas.microsoft.com/office/drawing/2014/main" id="{58D5C085-9312-4AB0-B0F0-C1E1CFC20CCB}"/>
                </a:ext>
              </a:extLst>
            </p:cNvPr>
            <p:cNvSpPr txBox="1"/>
            <p:nvPr/>
          </p:nvSpPr>
          <p:spPr>
            <a:xfrm>
              <a:off x="2396289" y="2099256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C2D5AEAE-184C-4CFC-B1C5-6C7A193E5AAA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0DD5B1B-838F-431B-B854-AA276910EB7A}"/>
              </a:ext>
            </a:extLst>
          </p:cNvPr>
          <p:cNvGrpSpPr/>
          <p:nvPr/>
        </p:nvGrpSpPr>
        <p:grpSpPr>
          <a:xfrm>
            <a:off x="4773440" y="2617297"/>
            <a:ext cx="290734" cy="232087"/>
            <a:chOff x="2396289" y="2099256"/>
            <a:chExt cx="382054" cy="335279"/>
          </a:xfrm>
        </p:grpSpPr>
        <p:sp>
          <p:nvSpPr>
            <p:cNvPr id="36" name="TekstSylinder 9">
              <a:extLst>
                <a:ext uri="{FF2B5EF4-FFF2-40B4-BE49-F238E27FC236}">
                  <a16:creationId xmlns:a16="http://schemas.microsoft.com/office/drawing/2014/main" id="{2C3C6799-9EBC-40B5-A421-DBD86609D11E}"/>
                </a:ext>
              </a:extLst>
            </p:cNvPr>
            <p:cNvSpPr txBox="1"/>
            <p:nvPr/>
          </p:nvSpPr>
          <p:spPr>
            <a:xfrm>
              <a:off x="2396289" y="2099256"/>
              <a:ext cx="38205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9</a:t>
              </a:r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B8E18B80-C721-4012-BFA5-10AB5B50333F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BE66419-883D-4643-82A3-129EECEAF822}"/>
              </a:ext>
            </a:extLst>
          </p:cNvPr>
          <p:cNvGrpSpPr/>
          <p:nvPr/>
        </p:nvGrpSpPr>
        <p:grpSpPr>
          <a:xfrm>
            <a:off x="4708150" y="2832741"/>
            <a:ext cx="371617" cy="215444"/>
            <a:chOff x="2396290" y="2136156"/>
            <a:chExt cx="488343" cy="311236"/>
          </a:xfrm>
        </p:grpSpPr>
        <p:sp>
          <p:nvSpPr>
            <p:cNvPr id="41" name="TekstSylinder 9">
              <a:extLst>
                <a:ext uri="{FF2B5EF4-FFF2-40B4-BE49-F238E27FC236}">
                  <a16:creationId xmlns:a16="http://schemas.microsoft.com/office/drawing/2014/main" id="{B9BD1FE0-AC51-44F8-8255-47F7EAFFD363}"/>
                </a:ext>
              </a:extLst>
            </p:cNvPr>
            <p:cNvSpPr txBox="1"/>
            <p:nvPr/>
          </p:nvSpPr>
          <p:spPr>
            <a:xfrm>
              <a:off x="2403356" y="2136156"/>
              <a:ext cx="481277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10</a:t>
              </a:r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A92B8463-72EC-4DC9-86B3-77E1BA5CC15D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Screen_201128_19213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5576" y="1203598"/>
            <a:ext cx="3995936" cy="3171429"/>
          </a:xfrm>
          <a:prstGeom prst="rect">
            <a:avLst/>
          </a:prstGeom>
        </p:spPr>
      </p:pic>
      <p:sp>
        <p:nvSpPr>
          <p:cNvPr id="37" name="Prostokąt 36"/>
          <p:cNvSpPr/>
          <p:nvPr/>
        </p:nvSpPr>
        <p:spPr>
          <a:xfrm>
            <a:off x="5364088" y="771550"/>
            <a:ext cx="3779911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>
            <a:normAutofit/>
          </a:bodyPr>
          <a:lstStyle/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  <a:p>
            <a:pPr algn="ctr"/>
            <a:endParaRPr lang="pl-PL" sz="11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08104" y="843559"/>
            <a:ext cx="35283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SYTGT0</a:t>
            </a:r>
            <a:r>
              <a:rPr lang="en-GB" sz="1000" dirty="0"/>
              <a:t>04D</a:t>
            </a:r>
          </a:p>
          <a:p>
            <a:endParaRPr lang="en-GB" sz="1000" dirty="0"/>
          </a:p>
          <a:p>
            <a:r>
              <a:rPr lang="en-GB" sz="1000" dirty="0"/>
              <a:t>Regimental Headquarters, </a:t>
            </a:r>
            <a:r>
              <a:rPr lang="pl-PL" sz="1000" dirty="0"/>
              <a:t>made of concrete slab supported by reinforced concrete base and pillars, flat poured roof, </a:t>
            </a:r>
            <a:r>
              <a:rPr lang="en-GB" sz="1000" dirty="0"/>
              <a:t>covered  with 2 metres of earth.  R</a:t>
            </a:r>
            <a:r>
              <a:rPr lang="pl-PL" sz="1000" dirty="0"/>
              <a:t>equires delayed fuzing.</a:t>
            </a:r>
            <a:r>
              <a:rPr lang="en-GB" sz="1000" dirty="0"/>
              <a:t>  </a:t>
            </a:r>
          </a:p>
          <a:p>
            <a:endParaRPr lang="en-GB" sz="1000" dirty="0"/>
          </a:p>
          <a:p>
            <a:r>
              <a:rPr lang="pl-PL" sz="1000" dirty="0"/>
              <a:t>Suggested fuzing solution on DPI</a:t>
            </a:r>
            <a:r>
              <a:rPr lang="en-GB" sz="1000" dirty="0"/>
              <a:t> 11</a:t>
            </a:r>
            <a:r>
              <a:rPr lang="pl-PL" sz="1000" dirty="0"/>
              <a:t>– contact to open up</a:t>
            </a:r>
            <a:r>
              <a:rPr lang="en-GB" sz="1000" dirty="0"/>
              <a:t> </a:t>
            </a:r>
            <a:r>
              <a:rPr lang="pl-PL" sz="1000" dirty="0"/>
              <a:t>the roof followed</a:t>
            </a:r>
            <a:r>
              <a:rPr lang="en-GB" sz="1000" dirty="0"/>
              <a:t> </a:t>
            </a:r>
            <a:r>
              <a:rPr lang="pl-PL" sz="1000" dirty="0"/>
              <a:t>by delayed to pierce </a:t>
            </a:r>
            <a:r>
              <a:rPr lang="en-GB" sz="1000" dirty="0"/>
              <a:t>building </a:t>
            </a:r>
            <a:r>
              <a:rPr lang="pl-PL" sz="1000" dirty="0"/>
              <a:t>an</a:t>
            </a:r>
            <a:r>
              <a:rPr lang="en-GB" sz="1000" dirty="0"/>
              <a:t>d </a:t>
            </a:r>
            <a:r>
              <a:rPr lang="pl-PL" sz="1000" dirty="0"/>
              <a:t>affect </a:t>
            </a:r>
            <a:r>
              <a:rPr lang="en-GB" sz="1000" dirty="0"/>
              <a:t>the structure and contents</a:t>
            </a:r>
            <a:r>
              <a:rPr lang="pl-PL" sz="1000" dirty="0"/>
              <a:t>. 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sz="2400" dirty="0"/>
              <a:t>SYTGT</a:t>
            </a:r>
            <a:r>
              <a:rPr lang="en-US" dirty="0"/>
              <a:t>0</a:t>
            </a:r>
            <a:r>
              <a:rPr lang="en-GB" dirty="0"/>
              <a:t>04</a:t>
            </a:r>
            <a:r>
              <a:rPr lang="en-US" dirty="0"/>
              <a:t> 923rd SCUD Regiment Base </a:t>
            </a:r>
          </a:p>
        </p:txBody>
      </p:sp>
      <p:sp>
        <p:nvSpPr>
          <p:cNvPr id="3" name="Pil opp 2"/>
          <p:cNvSpPr/>
          <p:nvPr/>
        </p:nvSpPr>
        <p:spPr>
          <a:xfrm>
            <a:off x="9324528" y="8435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9396536" y="1419622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9396536" y="2139702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</a:rPr>
              <a:t>1</a:t>
            </a:r>
          </a:p>
        </p:txBody>
      </p:sp>
      <p:sp>
        <p:nvSpPr>
          <p:cNvPr id="35" name="Prostokąt 34"/>
          <p:cNvSpPr/>
          <p:nvPr/>
        </p:nvSpPr>
        <p:spPr>
          <a:xfrm>
            <a:off x="2267744" y="1203598"/>
            <a:ext cx="128588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SYTGT0</a:t>
            </a:r>
            <a:r>
              <a:rPr lang="en-GB" sz="1200" dirty="0">
                <a:solidFill>
                  <a:schemeClr val="tx1"/>
                </a:solidFill>
              </a:rPr>
              <a:t>04</a:t>
            </a:r>
            <a:r>
              <a:rPr lang="en-GB" sz="1200" b="1" dirty="0">
                <a:solidFill>
                  <a:schemeClr val="tx1"/>
                </a:solidFill>
              </a:rPr>
              <a:t>D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40" name="Pil opp 2"/>
          <p:cNvSpPr/>
          <p:nvPr/>
        </p:nvSpPr>
        <p:spPr>
          <a:xfrm rot="14458558">
            <a:off x="4309348" y="1291501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E3563C6-ACC5-4F67-BE0B-37EB75283609}"/>
              </a:ext>
            </a:extLst>
          </p:cNvPr>
          <p:cNvGrpSpPr/>
          <p:nvPr/>
        </p:nvGrpSpPr>
        <p:grpSpPr>
          <a:xfrm>
            <a:off x="2737664" y="3040516"/>
            <a:ext cx="374624" cy="232087"/>
            <a:chOff x="2396289" y="2099256"/>
            <a:chExt cx="492294" cy="335279"/>
          </a:xfrm>
        </p:grpSpPr>
        <p:sp>
          <p:nvSpPr>
            <p:cNvPr id="16" name="TekstSylinder 9">
              <a:extLst>
                <a:ext uri="{FF2B5EF4-FFF2-40B4-BE49-F238E27FC236}">
                  <a16:creationId xmlns:a16="http://schemas.microsoft.com/office/drawing/2014/main" id="{0499649A-C265-4E95-97BA-D648950715DD}"/>
                </a:ext>
              </a:extLst>
            </p:cNvPr>
            <p:cNvSpPr txBox="1"/>
            <p:nvPr/>
          </p:nvSpPr>
          <p:spPr>
            <a:xfrm>
              <a:off x="2396289" y="2099256"/>
              <a:ext cx="492294" cy="311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0000FF"/>
                  </a:solidFill>
                  <a:latin typeface="Arial Black" pitchFamily="34" charset="0"/>
                </a:rPr>
                <a:t>11</a:t>
              </a: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C4558EB9-ACCC-4B9A-9C10-740079E04F01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nb-NO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5772</TotalTime>
  <Words>510</Words>
  <Application>Microsoft Office PowerPoint</Application>
  <PresentationFormat>On-screen Show (16:9)</PresentationFormat>
  <Paragraphs>96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Arial Black</vt:lpstr>
      <vt:lpstr>Calibri</vt:lpstr>
      <vt:lpstr>Kontortema</vt:lpstr>
      <vt:lpstr>SYTGT004 923rd SCUD Regiment Base </vt:lpstr>
      <vt:lpstr>SYTGT004 923rd SCUD Regiment Base </vt:lpstr>
      <vt:lpstr>SYTGT004 923rd SCUD Regiment Base </vt:lpstr>
      <vt:lpstr>SYTGT004 923rd SCUD Regiment Base </vt:lpstr>
      <vt:lpstr>SYTGT004 923rd SCUD Regiment Base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425</cp:revision>
  <dcterms:created xsi:type="dcterms:W3CDTF">2019-03-12T22:01:00Z</dcterms:created>
  <dcterms:modified xsi:type="dcterms:W3CDTF">2022-01-02T16:47:46Z</dcterms:modified>
</cp:coreProperties>
</file>